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AAA8"/>
    <a:srgbClr val="B7A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62"/>
    <p:restoredTop sz="94612"/>
  </p:normalViewPr>
  <p:slideViewPr>
    <p:cSldViewPr>
      <p:cViewPr>
        <p:scale>
          <a:sx n="65" d="100"/>
          <a:sy n="65" d="100"/>
        </p:scale>
        <p:origin x="440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B7D0-8B21-65E4-7C1A-23D7C96EF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4F2A21-6482-4B0F-A687-FD9430E78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61860-EA57-EDB0-B1D3-3EF2B1AB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97F-17E9-4342-A6AE-35B6CEADD974}" type="datetimeFigureOut">
              <a:t>8/29/23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97CAB-DB2F-D581-A761-D1CF87CE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E5822-1F9D-4D85-0D69-3FC662F8D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D7B-1D5A-214A-8250-00E0992216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0767-F94D-4384-B1EB-FF2357E6F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080F6-3071-F634-478F-064436633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CE543-CC7A-8254-ACE5-59F13F71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97F-17E9-4342-A6AE-35B6CEADD974}" type="datetimeFigureOut">
              <a:t>8/29/23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1C323-C6E8-5003-DB0D-F12E1B800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F539F-C8C2-D7DE-86AB-19330D63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D7B-1D5A-214A-8250-00E0992216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5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433219-A33B-E605-DE71-7282A50ED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5B5C8C-2C6C-8796-5372-7368CC040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B7366-0EF0-0BC8-0C7B-0A602F75B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97F-17E9-4342-A6AE-35B6CEADD974}" type="datetimeFigureOut">
              <a:t>8/29/23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06D72-74D8-9E42-295A-3539452B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E38AA-29DF-CD9E-592B-EEE24ED8C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D7B-1D5A-214A-8250-00E0992216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0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7109E-910E-ED20-B005-4A64899F9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857A0-591B-4DA9-1BA4-B8B32AC07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B994D-55CD-A07E-1618-60134590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97F-17E9-4342-A6AE-35B6CEADD974}" type="datetimeFigureOut">
              <a:t>8/29/23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5DC7B-EBA7-DAD9-42EF-5B27B20FD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B4C7A-9388-D1A4-E658-7067E651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D7B-1D5A-214A-8250-00E0992216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3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63CA-27AC-8DF1-4EC4-98D52721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1A2FC-E8C2-570E-D190-8A0F450D7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FFAC0-88E1-A538-B03C-8D301EAF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97F-17E9-4342-A6AE-35B6CEADD974}" type="datetimeFigureOut">
              <a:t>8/29/23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7E7D3-6CA1-1BA3-03A1-35A28E6A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4C85D-0C1C-55E1-B3C4-3DB4F090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D7B-1D5A-214A-8250-00E0992216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0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3449-AD32-E35E-4292-4DABF0B2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08EFE-8C3A-43A8-CF8B-CC252BD89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0D91D-745C-097B-BC26-3FB2690D3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D8E29-78D7-8FE8-FC30-794C96BF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97F-17E9-4342-A6AE-35B6CEADD974}" type="datetimeFigureOut">
              <a:t>8/29/23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B4E28-78D3-DB48-3E4A-2F07980A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C27E1-D03E-15A3-400F-B3A9EEF6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D7B-1D5A-214A-8250-00E0992216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6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232A2-7105-25B8-4811-4253E618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E57D9-397E-1791-DBCB-B41A16CB9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6550A-C9E6-E2DD-12FB-9BB5695CC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17406C-6ADE-34FD-B5B4-87462053E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487A4-7C74-AC3E-EE7A-1AE66DB48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F191D-B609-8574-A327-8833936B0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97F-17E9-4342-A6AE-35B6CEADD974}" type="datetimeFigureOut">
              <a:t>8/29/23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467DEA-3663-FB91-D243-800194F5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3DED08-A8F3-F8EB-2E78-F7380B8B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D7B-1D5A-214A-8250-00E0992216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4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20DD9-582B-732E-18F8-5AC008D2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749DB-DFC6-C19A-B56A-7C1B6356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97F-17E9-4342-A6AE-35B6CEADD974}" type="datetimeFigureOut">
              <a:t>8/29/23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0333CE-496E-C423-D1DE-A7010A85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AAD24-61E8-FA2A-7DF4-230CF89CA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D7B-1D5A-214A-8250-00E0992216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9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E3CF85-E727-E581-E614-4B994FB25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97F-17E9-4342-A6AE-35B6CEADD974}" type="datetimeFigureOut">
              <a:t>8/29/23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4E090-D9B4-7F7B-49BE-8A5B3FAE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BA5C9-4BB3-D4DD-C8C0-56AF745F2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D7B-1D5A-214A-8250-00E0992216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8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D0EBF-408A-C8EA-DED0-1DD946F56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EFD6F-A12C-ED02-1BDA-C00F6F2B9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EEC61-251E-71EE-E716-0185EB6EE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37EC6-243F-7DF7-37EA-25DF21A7B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97F-17E9-4342-A6AE-35B6CEADD974}" type="datetimeFigureOut">
              <a:t>8/29/23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98391-4F63-909E-D433-49D759C6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ED9B6-EABB-177C-E751-57E394EF0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D7B-1D5A-214A-8250-00E0992216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2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B3CDB-E157-209E-D98B-1B7BABFF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E4FCF2-425C-E54D-0B1E-57723A3E2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D6DAA-8C08-013B-63F3-89AE7974F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62DA6-60E9-F575-2B76-E858A2B1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7D97F-17E9-4342-A6AE-35B6CEADD974}" type="datetimeFigureOut">
              <a:t>8/29/23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D3201-E82E-648F-3B48-937AE332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7A3CD-E520-33A6-7E24-B22FD3F7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D7B-1D5A-214A-8250-00E0992216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8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E989D5-C395-956B-D0A5-B16969960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A4E62-B23B-026D-BE13-09732E077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C2BA0-69F3-3DAC-1BE0-C3CBCCE4B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7D97F-17E9-4342-A6AE-35B6CEADD974}" type="datetimeFigureOut">
              <a:t>8/29/23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EC2ED-EBF8-32A6-FF27-8D1EA94FB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FBD46-8BA1-0CDE-8F02-4190F2A0F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4DD7B-1D5A-214A-8250-00E0992216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4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00B0F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8FBD-212C-F44C-56D1-9EC14B761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368660"/>
            <a:ext cx="11521280" cy="3141303"/>
          </a:xfrm>
        </p:spPr>
        <p:txBody>
          <a:bodyPr>
            <a:normAutofit fontScale="90000"/>
          </a:bodyPr>
          <a:lstStyle/>
          <a:p>
            <a:r>
              <a:rPr lang="en-US" sz="1300" b="1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pperplate" panose="02000504000000020004" pitchFamily="2" charset="77"/>
              </a:rPr>
              <a:t>The</a:t>
            </a:r>
            <a:br>
              <a:rPr lang="en-US" b="1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pperplate" panose="02000504000000020004" pitchFamily="2" charset="77"/>
              </a:rPr>
            </a:br>
            <a:r>
              <a:rPr lang="en-US" sz="13300" b="1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pperplate" panose="02000504000000020004" pitchFamily="2" charset="77"/>
              </a:rPr>
              <a:t>Whackiton</a:t>
            </a:r>
            <a:br>
              <a:rPr lang="en-US" b="1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pperplate" panose="02000504000000020004" pitchFamily="2" charset="77"/>
              </a:rPr>
            </a:br>
            <a:r>
              <a:rPr lang="en-US" b="1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pperplate" panose="02000504000000020004" pitchFamily="2" charset="77"/>
              </a:rPr>
              <a:t>3D printed guitar phone mount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DB8C2-50EF-5A7E-C4C4-8975E5ED9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380" y="3429000"/>
            <a:ext cx="11251250" cy="3119236"/>
          </a:xfrm>
        </p:spPr>
        <p:txBody>
          <a:bodyPr>
            <a:normAutofit fontScale="77500" lnSpcReduction="20000"/>
          </a:bodyPr>
          <a:lstStyle/>
          <a:p>
            <a:r>
              <a:rPr lang="en-US" sz="4400" b="1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pperplate" panose="02000504000000020004" pitchFamily="2" charset="77"/>
              </a:rPr>
              <a:t>It's time to invest in a guitar phone mount</a:t>
            </a:r>
          </a:p>
          <a:p>
            <a:r>
              <a:rPr lang="en-US" sz="4400" b="1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pperplate" panose="02000504000000020004" pitchFamily="2" charset="77"/>
              </a:rPr>
              <a:t>Already designed in 3D</a:t>
            </a:r>
          </a:p>
          <a:p>
            <a:r>
              <a:rPr lang="en-US" sz="4400" b="1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pperplate" panose="02000504000000020004" pitchFamily="2" charset="77"/>
              </a:rPr>
              <a:t>Already prototyped</a:t>
            </a:r>
          </a:p>
          <a:p>
            <a:pPr>
              <a:spcBef>
                <a:spcPts val="2800"/>
              </a:spcBef>
            </a:pPr>
            <a:r>
              <a:rPr lang="en-US" sz="4400" b="1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pperplate" panose="02000504000000020004" pitchFamily="2" charset="77"/>
              </a:rPr>
              <a:t>Pay $1 per production popout</a:t>
            </a:r>
          </a:p>
          <a:p>
            <a:r>
              <a:rPr lang="en-US" sz="4400" b="1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pperplate" panose="02000504000000020004" pitchFamily="2" charset="77"/>
              </a:rPr>
              <a:t>or buy the copyright and pay off a virtuous sensitive new age boomer's HECS debt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A86B882-BE93-DA99-0146-E9CD7C4260ED}"/>
              </a:ext>
            </a:extLst>
          </p:cNvPr>
          <p:cNvSpPr/>
          <p:nvPr/>
        </p:nvSpPr>
        <p:spPr>
          <a:xfrm>
            <a:off x="0" y="0"/>
            <a:ext cx="12081665" cy="6858000"/>
          </a:xfrm>
          <a:prstGeom prst="roundRect">
            <a:avLst>
              <a:gd name="adj" fmla="val 4147"/>
            </a:avLst>
          </a:prstGeom>
          <a:noFill/>
          <a:ln w="279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ord 4">
            <a:extLst>
              <a:ext uri="{FF2B5EF4-FFF2-40B4-BE49-F238E27FC236}">
                <a16:creationId xmlns:a16="http://schemas.microsoft.com/office/drawing/2014/main" id="{6652D455-0CEB-ED8F-3F84-5BF8F7CD7F58}"/>
              </a:ext>
            </a:extLst>
          </p:cNvPr>
          <p:cNvSpPr/>
          <p:nvPr/>
        </p:nvSpPr>
        <p:spPr>
          <a:xfrm rot="10136008">
            <a:off x="11854545" y="-218500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>
            <a:extLst>
              <a:ext uri="{FF2B5EF4-FFF2-40B4-BE49-F238E27FC236}">
                <a16:creationId xmlns:a16="http://schemas.microsoft.com/office/drawing/2014/main" id="{3D605A53-4C4C-E83E-E435-967D8EBD64DE}"/>
              </a:ext>
            </a:extLst>
          </p:cNvPr>
          <p:cNvSpPr/>
          <p:nvPr/>
        </p:nvSpPr>
        <p:spPr>
          <a:xfrm rot="3980918">
            <a:off x="-222116" y="-204905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id="{1F4EE6E6-4B8D-55C7-356E-072498AF02BB}"/>
              </a:ext>
            </a:extLst>
          </p:cNvPr>
          <p:cNvSpPr/>
          <p:nvPr/>
        </p:nvSpPr>
        <p:spPr>
          <a:xfrm rot="14108787">
            <a:off x="11898690" y="6582305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>
            <a:extLst>
              <a:ext uri="{FF2B5EF4-FFF2-40B4-BE49-F238E27FC236}">
                <a16:creationId xmlns:a16="http://schemas.microsoft.com/office/drawing/2014/main" id="{0BECBF14-5E09-7D20-4493-6ABB2A50E179}"/>
              </a:ext>
            </a:extLst>
          </p:cNvPr>
          <p:cNvSpPr/>
          <p:nvPr/>
        </p:nvSpPr>
        <p:spPr>
          <a:xfrm rot="21136094">
            <a:off x="-190746" y="6579287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1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fade/>
      </p:transition>
    </mc:Choice>
    <mc:Fallback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2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7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2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5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8" presetClass="emph" presetSubtype="0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 p14:bounceEnd="50000">
                                          <p:cBhvr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3" grpId="0" build="p"/>
          <p:bldP spid="3" grpId="1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2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7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2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5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8" presetClass="emph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3" grpId="0" build="p"/>
          <p:bldP spid="3" grpId="1" build="p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00B0F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ACDB88-EB42-0C0A-985C-29D991E10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92" y="121266"/>
            <a:ext cx="11944773" cy="6720199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A86B882-BE93-DA99-0146-E9CD7C4260ED}"/>
              </a:ext>
            </a:extLst>
          </p:cNvPr>
          <p:cNvSpPr/>
          <p:nvPr/>
        </p:nvSpPr>
        <p:spPr>
          <a:xfrm>
            <a:off x="0" y="0"/>
            <a:ext cx="12081665" cy="6858000"/>
          </a:xfrm>
          <a:prstGeom prst="roundRect">
            <a:avLst>
              <a:gd name="adj" fmla="val 4147"/>
            </a:avLst>
          </a:prstGeom>
          <a:noFill/>
          <a:ln w="279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ord 4">
            <a:extLst>
              <a:ext uri="{FF2B5EF4-FFF2-40B4-BE49-F238E27FC236}">
                <a16:creationId xmlns:a16="http://schemas.microsoft.com/office/drawing/2014/main" id="{6652D455-0CEB-ED8F-3F84-5BF8F7CD7F58}"/>
              </a:ext>
            </a:extLst>
          </p:cNvPr>
          <p:cNvSpPr/>
          <p:nvPr/>
        </p:nvSpPr>
        <p:spPr>
          <a:xfrm rot="10136008">
            <a:off x="11854545" y="-218500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>
            <a:extLst>
              <a:ext uri="{FF2B5EF4-FFF2-40B4-BE49-F238E27FC236}">
                <a16:creationId xmlns:a16="http://schemas.microsoft.com/office/drawing/2014/main" id="{3D605A53-4C4C-E83E-E435-967D8EBD64DE}"/>
              </a:ext>
            </a:extLst>
          </p:cNvPr>
          <p:cNvSpPr/>
          <p:nvPr/>
        </p:nvSpPr>
        <p:spPr>
          <a:xfrm rot="3980918">
            <a:off x="-222116" y="-204905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id="{1F4EE6E6-4B8D-55C7-356E-072498AF02BB}"/>
              </a:ext>
            </a:extLst>
          </p:cNvPr>
          <p:cNvSpPr/>
          <p:nvPr/>
        </p:nvSpPr>
        <p:spPr>
          <a:xfrm rot="14108787">
            <a:off x="11898690" y="6582305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>
            <a:extLst>
              <a:ext uri="{FF2B5EF4-FFF2-40B4-BE49-F238E27FC236}">
                <a16:creationId xmlns:a16="http://schemas.microsoft.com/office/drawing/2014/main" id="{0BECBF14-5E09-7D20-4493-6ABB2A50E179}"/>
              </a:ext>
            </a:extLst>
          </p:cNvPr>
          <p:cNvSpPr/>
          <p:nvPr/>
        </p:nvSpPr>
        <p:spPr>
          <a:xfrm rot="21136094">
            <a:off x="-190746" y="6579287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189830-ED56-5852-BEBC-B03FE869EFDC}"/>
              </a:ext>
            </a:extLst>
          </p:cNvPr>
          <p:cNvSpPr txBox="1"/>
          <p:nvPr/>
        </p:nvSpPr>
        <p:spPr>
          <a:xfrm rot="19954425">
            <a:off x="5332296" y="3165027"/>
            <a:ext cx="1352061" cy="140505"/>
          </a:xfrm>
          <a:prstGeom prst="rect">
            <a:avLst/>
          </a:prstGeom>
          <a:solidFill>
            <a:srgbClr val="B7AEA9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600">
                <a:latin typeface="Arial Rounded MT Bold" panose="020F0704030504030204" pitchFamily="34" charset="77"/>
              </a:rPr>
              <a:t>SENSITIVE NEW AGE BOOMER</a:t>
            </a:r>
          </a:p>
        </p:txBody>
      </p:sp>
    </p:spTree>
    <p:extLst>
      <p:ext uri="{BB962C8B-B14F-4D97-AF65-F5344CB8AC3E}">
        <p14:creationId xmlns:p14="http://schemas.microsoft.com/office/powerpoint/2010/main" val="40637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00B0F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945E1A-FAFA-B3E0-C9FF-D36E3CAEA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1" y="42622"/>
            <a:ext cx="12024884" cy="6765269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A86B882-BE93-DA99-0146-E9CD7C4260ED}"/>
              </a:ext>
            </a:extLst>
          </p:cNvPr>
          <p:cNvSpPr/>
          <p:nvPr/>
        </p:nvSpPr>
        <p:spPr>
          <a:xfrm>
            <a:off x="0" y="0"/>
            <a:ext cx="12081665" cy="6858000"/>
          </a:xfrm>
          <a:prstGeom prst="roundRect">
            <a:avLst>
              <a:gd name="adj" fmla="val 4147"/>
            </a:avLst>
          </a:prstGeom>
          <a:noFill/>
          <a:ln w="279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ord 4">
            <a:extLst>
              <a:ext uri="{FF2B5EF4-FFF2-40B4-BE49-F238E27FC236}">
                <a16:creationId xmlns:a16="http://schemas.microsoft.com/office/drawing/2014/main" id="{6652D455-0CEB-ED8F-3F84-5BF8F7CD7F58}"/>
              </a:ext>
            </a:extLst>
          </p:cNvPr>
          <p:cNvSpPr/>
          <p:nvPr/>
        </p:nvSpPr>
        <p:spPr>
          <a:xfrm rot="10136008">
            <a:off x="11854545" y="-218500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>
            <a:extLst>
              <a:ext uri="{FF2B5EF4-FFF2-40B4-BE49-F238E27FC236}">
                <a16:creationId xmlns:a16="http://schemas.microsoft.com/office/drawing/2014/main" id="{3D605A53-4C4C-E83E-E435-967D8EBD64DE}"/>
              </a:ext>
            </a:extLst>
          </p:cNvPr>
          <p:cNvSpPr/>
          <p:nvPr/>
        </p:nvSpPr>
        <p:spPr>
          <a:xfrm rot="3980918">
            <a:off x="-222116" y="-204905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id="{1F4EE6E6-4B8D-55C7-356E-072498AF02BB}"/>
              </a:ext>
            </a:extLst>
          </p:cNvPr>
          <p:cNvSpPr/>
          <p:nvPr/>
        </p:nvSpPr>
        <p:spPr>
          <a:xfrm rot="14108787">
            <a:off x="11898690" y="6582305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>
            <a:extLst>
              <a:ext uri="{FF2B5EF4-FFF2-40B4-BE49-F238E27FC236}">
                <a16:creationId xmlns:a16="http://schemas.microsoft.com/office/drawing/2014/main" id="{0BECBF14-5E09-7D20-4493-6ABB2A50E179}"/>
              </a:ext>
            </a:extLst>
          </p:cNvPr>
          <p:cNvSpPr/>
          <p:nvPr/>
        </p:nvSpPr>
        <p:spPr>
          <a:xfrm rot="21136094">
            <a:off x="-190746" y="6579287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8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00B0F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AC74FB-A968-9B12-8AA3-9AE585BE0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" y="0"/>
            <a:ext cx="12094997" cy="680471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A86B882-BE93-DA99-0146-E9CD7C4260ED}"/>
              </a:ext>
            </a:extLst>
          </p:cNvPr>
          <p:cNvSpPr/>
          <p:nvPr/>
        </p:nvSpPr>
        <p:spPr>
          <a:xfrm>
            <a:off x="0" y="0"/>
            <a:ext cx="12081665" cy="6858000"/>
          </a:xfrm>
          <a:prstGeom prst="roundRect">
            <a:avLst>
              <a:gd name="adj" fmla="val 4147"/>
            </a:avLst>
          </a:prstGeom>
          <a:noFill/>
          <a:ln w="279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ord 4">
            <a:extLst>
              <a:ext uri="{FF2B5EF4-FFF2-40B4-BE49-F238E27FC236}">
                <a16:creationId xmlns:a16="http://schemas.microsoft.com/office/drawing/2014/main" id="{6652D455-0CEB-ED8F-3F84-5BF8F7CD7F58}"/>
              </a:ext>
            </a:extLst>
          </p:cNvPr>
          <p:cNvSpPr/>
          <p:nvPr/>
        </p:nvSpPr>
        <p:spPr>
          <a:xfrm rot="10136008">
            <a:off x="11854545" y="-218500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>
            <a:extLst>
              <a:ext uri="{FF2B5EF4-FFF2-40B4-BE49-F238E27FC236}">
                <a16:creationId xmlns:a16="http://schemas.microsoft.com/office/drawing/2014/main" id="{3D605A53-4C4C-E83E-E435-967D8EBD64DE}"/>
              </a:ext>
            </a:extLst>
          </p:cNvPr>
          <p:cNvSpPr/>
          <p:nvPr/>
        </p:nvSpPr>
        <p:spPr>
          <a:xfrm rot="3980918">
            <a:off x="-222116" y="-204905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id="{1F4EE6E6-4B8D-55C7-356E-072498AF02BB}"/>
              </a:ext>
            </a:extLst>
          </p:cNvPr>
          <p:cNvSpPr/>
          <p:nvPr/>
        </p:nvSpPr>
        <p:spPr>
          <a:xfrm rot="14108787">
            <a:off x="11898690" y="6582305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>
            <a:extLst>
              <a:ext uri="{FF2B5EF4-FFF2-40B4-BE49-F238E27FC236}">
                <a16:creationId xmlns:a16="http://schemas.microsoft.com/office/drawing/2014/main" id="{0BECBF14-5E09-7D20-4493-6ABB2A50E179}"/>
              </a:ext>
            </a:extLst>
          </p:cNvPr>
          <p:cNvSpPr/>
          <p:nvPr/>
        </p:nvSpPr>
        <p:spPr>
          <a:xfrm rot="21136094">
            <a:off x="-190746" y="6579287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0EF629-30B5-C734-48F4-C5647B7619DF}"/>
              </a:ext>
            </a:extLst>
          </p:cNvPr>
          <p:cNvSpPr txBox="1"/>
          <p:nvPr/>
        </p:nvSpPr>
        <p:spPr>
          <a:xfrm rot="19954425">
            <a:off x="5587827" y="3016984"/>
            <a:ext cx="1980220" cy="230832"/>
          </a:xfrm>
          <a:prstGeom prst="rect">
            <a:avLst/>
          </a:prstGeom>
          <a:solidFill>
            <a:srgbClr val="B7AEA9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900">
                <a:latin typeface="Arial Rounded MT Bold" panose="020F0704030504030204" pitchFamily="34" charset="77"/>
              </a:rPr>
              <a:t>SENSITIVE NEW AGE BOOMER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297F2E-CD43-F536-77B7-7742F8F31F95}"/>
              </a:ext>
            </a:extLst>
          </p:cNvPr>
          <p:cNvSpPr txBox="1"/>
          <p:nvPr/>
        </p:nvSpPr>
        <p:spPr>
          <a:xfrm rot="19954425">
            <a:off x="7644637" y="3124430"/>
            <a:ext cx="799648" cy="79893"/>
          </a:xfrm>
          <a:prstGeom prst="rect">
            <a:avLst/>
          </a:prstGeom>
          <a:solidFill>
            <a:srgbClr val="B7AEA9"/>
          </a:solidFill>
        </p:spPr>
        <p:txBody>
          <a:bodyPr wrap="square" lIns="0" tIns="0" rIns="0" bIns="0" rtlCol="0">
            <a:normAutofit fontScale="47500" lnSpcReduction="20000"/>
          </a:bodyPr>
          <a:lstStyle/>
          <a:p>
            <a:pPr algn="ctr"/>
            <a:r>
              <a:rPr lang="en-US" sz="700">
                <a:latin typeface="Arial Rounded MT Bold" panose="020F0704030504030204" pitchFamily="34" charset="77"/>
              </a:rPr>
              <a:t>BY SENSITIVE NEW AGE BOOMER</a:t>
            </a:r>
          </a:p>
        </p:txBody>
      </p:sp>
    </p:spTree>
    <p:extLst>
      <p:ext uri="{BB962C8B-B14F-4D97-AF65-F5344CB8AC3E}">
        <p14:creationId xmlns:p14="http://schemas.microsoft.com/office/powerpoint/2010/main" val="236095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00B0F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92CF4-E811-D8B8-FD1B-62ED778C9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" y="0"/>
            <a:ext cx="12094997" cy="680471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A86B882-BE93-DA99-0146-E9CD7C4260ED}"/>
              </a:ext>
            </a:extLst>
          </p:cNvPr>
          <p:cNvSpPr/>
          <p:nvPr/>
        </p:nvSpPr>
        <p:spPr>
          <a:xfrm>
            <a:off x="0" y="0"/>
            <a:ext cx="12081665" cy="6858000"/>
          </a:xfrm>
          <a:prstGeom prst="roundRect">
            <a:avLst>
              <a:gd name="adj" fmla="val 4147"/>
            </a:avLst>
          </a:prstGeom>
          <a:noFill/>
          <a:ln w="279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ord 4">
            <a:extLst>
              <a:ext uri="{FF2B5EF4-FFF2-40B4-BE49-F238E27FC236}">
                <a16:creationId xmlns:a16="http://schemas.microsoft.com/office/drawing/2014/main" id="{6652D455-0CEB-ED8F-3F84-5BF8F7CD7F58}"/>
              </a:ext>
            </a:extLst>
          </p:cNvPr>
          <p:cNvSpPr/>
          <p:nvPr/>
        </p:nvSpPr>
        <p:spPr>
          <a:xfrm rot="10136008">
            <a:off x="11854545" y="-218500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>
            <a:extLst>
              <a:ext uri="{FF2B5EF4-FFF2-40B4-BE49-F238E27FC236}">
                <a16:creationId xmlns:a16="http://schemas.microsoft.com/office/drawing/2014/main" id="{3D605A53-4C4C-E83E-E435-967D8EBD64DE}"/>
              </a:ext>
            </a:extLst>
          </p:cNvPr>
          <p:cNvSpPr/>
          <p:nvPr/>
        </p:nvSpPr>
        <p:spPr>
          <a:xfrm rot="3980918">
            <a:off x="-222116" y="-204905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id="{1F4EE6E6-4B8D-55C7-356E-072498AF02BB}"/>
              </a:ext>
            </a:extLst>
          </p:cNvPr>
          <p:cNvSpPr/>
          <p:nvPr/>
        </p:nvSpPr>
        <p:spPr>
          <a:xfrm rot="14108787">
            <a:off x="11898690" y="6582305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>
            <a:extLst>
              <a:ext uri="{FF2B5EF4-FFF2-40B4-BE49-F238E27FC236}">
                <a16:creationId xmlns:a16="http://schemas.microsoft.com/office/drawing/2014/main" id="{0BECBF14-5E09-7D20-4493-6ABB2A50E179}"/>
              </a:ext>
            </a:extLst>
          </p:cNvPr>
          <p:cNvSpPr/>
          <p:nvPr/>
        </p:nvSpPr>
        <p:spPr>
          <a:xfrm rot="21136094">
            <a:off x="-190746" y="6579287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3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00B0F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F4EF58-1F1F-695B-EEA8-29C9A20B9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28430" y="-2561148"/>
            <a:ext cx="6735139" cy="1197133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A86B882-BE93-DA99-0146-E9CD7C4260ED}"/>
              </a:ext>
            </a:extLst>
          </p:cNvPr>
          <p:cNvSpPr/>
          <p:nvPr/>
        </p:nvSpPr>
        <p:spPr>
          <a:xfrm>
            <a:off x="0" y="0"/>
            <a:ext cx="12081665" cy="6858000"/>
          </a:xfrm>
          <a:prstGeom prst="roundRect">
            <a:avLst>
              <a:gd name="adj" fmla="val 4147"/>
            </a:avLst>
          </a:prstGeom>
          <a:noFill/>
          <a:ln w="279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ord 4">
            <a:extLst>
              <a:ext uri="{FF2B5EF4-FFF2-40B4-BE49-F238E27FC236}">
                <a16:creationId xmlns:a16="http://schemas.microsoft.com/office/drawing/2014/main" id="{6652D455-0CEB-ED8F-3F84-5BF8F7CD7F58}"/>
              </a:ext>
            </a:extLst>
          </p:cNvPr>
          <p:cNvSpPr/>
          <p:nvPr/>
        </p:nvSpPr>
        <p:spPr>
          <a:xfrm rot="10136008">
            <a:off x="11854545" y="-218500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>
            <a:extLst>
              <a:ext uri="{FF2B5EF4-FFF2-40B4-BE49-F238E27FC236}">
                <a16:creationId xmlns:a16="http://schemas.microsoft.com/office/drawing/2014/main" id="{3D605A53-4C4C-E83E-E435-967D8EBD64DE}"/>
              </a:ext>
            </a:extLst>
          </p:cNvPr>
          <p:cNvSpPr/>
          <p:nvPr/>
        </p:nvSpPr>
        <p:spPr>
          <a:xfrm rot="3980918">
            <a:off x="-222116" y="-204905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id="{1F4EE6E6-4B8D-55C7-356E-072498AF02BB}"/>
              </a:ext>
            </a:extLst>
          </p:cNvPr>
          <p:cNvSpPr/>
          <p:nvPr/>
        </p:nvSpPr>
        <p:spPr>
          <a:xfrm rot="14108787">
            <a:off x="11898690" y="6582305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>
            <a:extLst>
              <a:ext uri="{FF2B5EF4-FFF2-40B4-BE49-F238E27FC236}">
                <a16:creationId xmlns:a16="http://schemas.microsoft.com/office/drawing/2014/main" id="{0BECBF14-5E09-7D20-4493-6ABB2A50E179}"/>
              </a:ext>
            </a:extLst>
          </p:cNvPr>
          <p:cNvSpPr/>
          <p:nvPr/>
        </p:nvSpPr>
        <p:spPr>
          <a:xfrm rot="21136094">
            <a:off x="-190746" y="6579287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5961AF-E566-633D-ECA5-307C00548AC0}"/>
              </a:ext>
            </a:extLst>
          </p:cNvPr>
          <p:cNvCxnSpPr>
            <a:cxnSpLocks/>
          </p:cNvCxnSpPr>
          <p:nvPr/>
        </p:nvCxnSpPr>
        <p:spPr>
          <a:xfrm>
            <a:off x="7131115" y="2888940"/>
            <a:ext cx="1215135" cy="0"/>
          </a:xfrm>
          <a:prstGeom prst="line">
            <a:avLst/>
          </a:prstGeom>
          <a:ln w="161925">
            <a:solidFill>
              <a:srgbClr val="B3AA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61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00B0F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18EBA0-863B-3FFE-7C45-4549EDF95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9" y="42621"/>
            <a:ext cx="12020755" cy="6833911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A86B882-BE93-DA99-0146-E9CD7C4260ED}"/>
              </a:ext>
            </a:extLst>
          </p:cNvPr>
          <p:cNvSpPr/>
          <p:nvPr/>
        </p:nvSpPr>
        <p:spPr>
          <a:xfrm>
            <a:off x="0" y="0"/>
            <a:ext cx="12081665" cy="6858000"/>
          </a:xfrm>
          <a:prstGeom prst="roundRect">
            <a:avLst>
              <a:gd name="adj" fmla="val 4147"/>
            </a:avLst>
          </a:prstGeom>
          <a:noFill/>
          <a:ln w="279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ord 4">
            <a:extLst>
              <a:ext uri="{FF2B5EF4-FFF2-40B4-BE49-F238E27FC236}">
                <a16:creationId xmlns:a16="http://schemas.microsoft.com/office/drawing/2014/main" id="{6652D455-0CEB-ED8F-3F84-5BF8F7CD7F58}"/>
              </a:ext>
            </a:extLst>
          </p:cNvPr>
          <p:cNvSpPr/>
          <p:nvPr/>
        </p:nvSpPr>
        <p:spPr>
          <a:xfrm rot="10136008">
            <a:off x="11854545" y="-218500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>
            <a:extLst>
              <a:ext uri="{FF2B5EF4-FFF2-40B4-BE49-F238E27FC236}">
                <a16:creationId xmlns:a16="http://schemas.microsoft.com/office/drawing/2014/main" id="{3D605A53-4C4C-E83E-E435-967D8EBD64DE}"/>
              </a:ext>
            </a:extLst>
          </p:cNvPr>
          <p:cNvSpPr/>
          <p:nvPr/>
        </p:nvSpPr>
        <p:spPr>
          <a:xfrm rot="3980918">
            <a:off x="-222116" y="-204905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id="{1F4EE6E6-4B8D-55C7-356E-072498AF02BB}"/>
              </a:ext>
            </a:extLst>
          </p:cNvPr>
          <p:cNvSpPr/>
          <p:nvPr/>
        </p:nvSpPr>
        <p:spPr>
          <a:xfrm rot="14108787">
            <a:off x="11898690" y="6582305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>
            <a:extLst>
              <a:ext uri="{FF2B5EF4-FFF2-40B4-BE49-F238E27FC236}">
                <a16:creationId xmlns:a16="http://schemas.microsoft.com/office/drawing/2014/main" id="{0BECBF14-5E09-7D20-4493-6ABB2A50E179}"/>
              </a:ext>
            </a:extLst>
          </p:cNvPr>
          <p:cNvSpPr/>
          <p:nvPr/>
        </p:nvSpPr>
        <p:spPr>
          <a:xfrm rot="21136094">
            <a:off x="-190746" y="6579287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0CAD9-25A8-9666-72D7-31FF04E21586}"/>
              </a:ext>
            </a:extLst>
          </p:cNvPr>
          <p:cNvSpPr txBox="1"/>
          <p:nvPr/>
        </p:nvSpPr>
        <p:spPr>
          <a:xfrm>
            <a:off x="5870975" y="2573905"/>
            <a:ext cx="1665185" cy="18002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rmAutofit/>
          </a:bodyPr>
          <a:lstStyle/>
          <a:p>
            <a:pPr algn="ctr"/>
            <a:r>
              <a:rPr lang="en-US" sz="900">
                <a:latin typeface="Arial Rounded MT Bold" panose="020F0704030504030204" pitchFamily="34" charset="77"/>
              </a:rPr>
              <a:t>SENSITIVE NEW AGE BOOMER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B01A10-95A0-2F23-371E-257AB19B5E6F}"/>
              </a:ext>
            </a:extLst>
          </p:cNvPr>
          <p:cNvSpPr txBox="1"/>
          <p:nvPr/>
        </p:nvSpPr>
        <p:spPr>
          <a:xfrm>
            <a:off x="4520825" y="5184194"/>
            <a:ext cx="450050" cy="457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">
                <a:latin typeface="Arial Rounded MT Bold" panose="020F0704030504030204" pitchFamily="34" charset="77"/>
              </a:rPr>
              <a:t>SENSITIVE NEW AGE BOOMER</a:t>
            </a:r>
          </a:p>
        </p:txBody>
      </p:sp>
    </p:spTree>
    <p:extLst>
      <p:ext uri="{BB962C8B-B14F-4D97-AF65-F5344CB8AC3E}">
        <p14:creationId xmlns:p14="http://schemas.microsoft.com/office/powerpoint/2010/main" val="15094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00B0F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D4D9C7-A231-7B9C-85AC-E4E278FFE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5" y="66493"/>
            <a:ext cx="11971330" cy="6738221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A86B882-BE93-DA99-0146-E9CD7C4260ED}"/>
              </a:ext>
            </a:extLst>
          </p:cNvPr>
          <p:cNvSpPr/>
          <p:nvPr/>
        </p:nvSpPr>
        <p:spPr>
          <a:xfrm>
            <a:off x="0" y="0"/>
            <a:ext cx="12081665" cy="6858000"/>
          </a:xfrm>
          <a:prstGeom prst="roundRect">
            <a:avLst>
              <a:gd name="adj" fmla="val 4147"/>
            </a:avLst>
          </a:prstGeom>
          <a:noFill/>
          <a:ln w="279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ord 4">
            <a:extLst>
              <a:ext uri="{FF2B5EF4-FFF2-40B4-BE49-F238E27FC236}">
                <a16:creationId xmlns:a16="http://schemas.microsoft.com/office/drawing/2014/main" id="{6652D455-0CEB-ED8F-3F84-5BF8F7CD7F58}"/>
              </a:ext>
            </a:extLst>
          </p:cNvPr>
          <p:cNvSpPr/>
          <p:nvPr/>
        </p:nvSpPr>
        <p:spPr>
          <a:xfrm rot="10136008">
            <a:off x="11854545" y="-218500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>
            <a:extLst>
              <a:ext uri="{FF2B5EF4-FFF2-40B4-BE49-F238E27FC236}">
                <a16:creationId xmlns:a16="http://schemas.microsoft.com/office/drawing/2014/main" id="{3D605A53-4C4C-E83E-E435-967D8EBD64DE}"/>
              </a:ext>
            </a:extLst>
          </p:cNvPr>
          <p:cNvSpPr/>
          <p:nvPr/>
        </p:nvSpPr>
        <p:spPr>
          <a:xfrm rot="3980918">
            <a:off x="-222116" y="-204905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id="{1F4EE6E6-4B8D-55C7-356E-072498AF02BB}"/>
              </a:ext>
            </a:extLst>
          </p:cNvPr>
          <p:cNvSpPr/>
          <p:nvPr/>
        </p:nvSpPr>
        <p:spPr>
          <a:xfrm rot="14108787">
            <a:off x="11898690" y="6582305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>
            <a:extLst>
              <a:ext uri="{FF2B5EF4-FFF2-40B4-BE49-F238E27FC236}">
                <a16:creationId xmlns:a16="http://schemas.microsoft.com/office/drawing/2014/main" id="{0BECBF14-5E09-7D20-4493-6ABB2A50E179}"/>
              </a:ext>
            </a:extLst>
          </p:cNvPr>
          <p:cNvSpPr/>
          <p:nvPr/>
        </p:nvSpPr>
        <p:spPr>
          <a:xfrm rot="21136094">
            <a:off x="-190746" y="6579287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7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00B0F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8FBD-212C-F44C-56D1-9EC14B761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368660"/>
            <a:ext cx="11521280" cy="3141303"/>
          </a:xfrm>
        </p:spPr>
        <p:txBody>
          <a:bodyPr>
            <a:normAutofit fontScale="90000"/>
          </a:bodyPr>
          <a:lstStyle/>
          <a:p>
            <a:r>
              <a:rPr lang="en-US" sz="1300" b="1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pperplate" panose="02000504000000020004" pitchFamily="2" charset="77"/>
              </a:rPr>
              <a:t>The</a:t>
            </a:r>
            <a:br>
              <a:rPr lang="en-US" b="1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pperplate" panose="02000504000000020004" pitchFamily="2" charset="77"/>
              </a:rPr>
            </a:br>
            <a:r>
              <a:rPr lang="en-US" sz="13300" b="1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pperplate" panose="02000504000000020004" pitchFamily="2" charset="77"/>
              </a:rPr>
              <a:t>Whackiton</a:t>
            </a:r>
            <a:br>
              <a:rPr lang="en-US" b="1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pperplate" panose="02000504000000020004" pitchFamily="2" charset="77"/>
              </a:rPr>
            </a:br>
            <a:r>
              <a:rPr lang="en-US" b="1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pperplate" panose="02000504000000020004" pitchFamily="2" charset="77"/>
              </a:rPr>
              <a:t>3D printed guitar phone mount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DB8C2-50EF-5A7E-C4C4-8975E5ED9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380" y="3429000"/>
            <a:ext cx="11251250" cy="3119236"/>
          </a:xfrm>
        </p:spPr>
        <p:txBody>
          <a:bodyPr>
            <a:normAutofit fontScale="77500" lnSpcReduction="20000"/>
          </a:bodyPr>
          <a:lstStyle/>
          <a:p>
            <a:r>
              <a:rPr lang="en-US" sz="4400" b="1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pperplate" panose="02000504000000020004" pitchFamily="2" charset="77"/>
              </a:rPr>
              <a:t>It's time to invest in a guitar phone mount</a:t>
            </a:r>
          </a:p>
          <a:p>
            <a:r>
              <a:rPr lang="en-US" sz="4400" b="1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pperplate" panose="02000504000000020004" pitchFamily="2" charset="77"/>
              </a:rPr>
              <a:t>Already designed in 3D</a:t>
            </a:r>
          </a:p>
          <a:p>
            <a:r>
              <a:rPr lang="en-US" sz="4400" b="1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pperplate" panose="02000504000000020004" pitchFamily="2" charset="77"/>
              </a:rPr>
              <a:t>Already prototyped</a:t>
            </a:r>
          </a:p>
          <a:p>
            <a:pPr>
              <a:spcBef>
                <a:spcPts val="2800"/>
              </a:spcBef>
            </a:pPr>
            <a:r>
              <a:rPr lang="en-US" sz="4400" b="1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pperplate" panose="02000504000000020004" pitchFamily="2" charset="77"/>
              </a:rPr>
              <a:t>Pay $1 per production popout</a:t>
            </a:r>
          </a:p>
          <a:p>
            <a:r>
              <a:rPr lang="en-US" sz="4400" b="1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Copperplate" panose="02000504000000020004" pitchFamily="2" charset="77"/>
              </a:rPr>
              <a:t>or buy the copyright and pay off a virtuous sensitive new age boomer's HECS debt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A86B882-BE93-DA99-0146-E9CD7C4260ED}"/>
              </a:ext>
            </a:extLst>
          </p:cNvPr>
          <p:cNvSpPr/>
          <p:nvPr/>
        </p:nvSpPr>
        <p:spPr>
          <a:xfrm>
            <a:off x="0" y="0"/>
            <a:ext cx="12081665" cy="6858000"/>
          </a:xfrm>
          <a:prstGeom prst="roundRect">
            <a:avLst>
              <a:gd name="adj" fmla="val 4147"/>
            </a:avLst>
          </a:prstGeom>
          <a:noFill/>
          <a:ln w="279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ord 4">
            <a:extLst>
              <a:ext uri="{FF2B5EF4-FFF2-40B4-BE49-F238E27FC236}">
                <a16:creationId xmlns:a16="http://schemas.microsoft.com/office/drawing/2014/main" id="{6652D455-0CEB-ED8F-3F84-5BF8F7CD7F58}"/>
              </a:ext>
            </a:extLst>
          </p:cNvPr>
          <p:cNvSpPr/>
          <p:nvPr/>
        </p:nvSpPr>
        <p:spPr>
          <a:xfrm rot="10136008">
            <a:off x="11854545" y="-218500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>
            <a:extLst>
              <a:ext uri="{FF2B5EF4-FFF2-40B4-BE49-F238E27FC236}">
                <a16:creationId xmlns:a16="http://schemas.microsoft.com/office/drawing/2014/main" id="{3D605A53-4C4C-E83E-E435-967D8EBD64DE}"/>
              </a:ext>
            </a:extLst>
          </p:cNvPr>
          <p:cNvSpPr/>
          <p:nvPr/>
        </p:nvSpPr>
        <p:spPr>
          <a:xfrm rot="3980918">
            <a:off x="-222116" y="-204905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id="{1F4EE6E6-4B8D-55C7-356E-072498AF02BB}"/>
              </a:ext>
            </a:extLst>
          </p:cNvPr>
          <p:cNvSpPr/>
          <p:nvPr/>
        </p:nvSpPr>
        <p:spPr>
          <a:xfrm rot="14108787">
            <a:off x="11898690" y="6582305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>
            <a:extLst>
              <a:ext uri="{FF2B5EF4-FFF2-40B4-BE49-F238E27FC236}">
                <a16:creationId xmlns:a16="http://schemas.microsoft.com/office/drawing/2014/main" id="{0BECBF14-5E09-7D20-4493-6ABB2A50E179}"/>
              </a:ext>
            </a:extLst>
          </p:cNvPr>
          <p:cNvSpPr/>
          <p:nvPr/>
        </p:nvSpPr>
        <p:spPr>
          <a:xfrm rot="21136094">
            <a:off x="-190746" y="6579287"/>
            <a:ext cx="495055" cy="495055"/>
          </a:xfrm>
          <a:prstGeom prst="chor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5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111</Words>
  <Application>Microsoft Macintosh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Copperplate</vt:lpstr>
      <vt:lpstr>Office Theme</vt:lpstr>
      <vt:lpstr>The Whackiton 3D printed guitar phone mount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Whackiton 3D printed guitar phone mount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Gill</dc:creator>
  <cp:lastModifiedBy>David Gill</cp:lastModifiedBy>
  <cp:revision>15</cp:revision>
  <dcterms:created xsi:type="dcterms:W3CDTF">2023-08-28T22:26:07Z</dcterms:created>
  <dcterms:modified xsi:type="dcterms:W3CDTF">2023-08-28T23:39:49Z</dcterms:modified>
</cp:coreProperties>
</file>